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jpeg"/><Relationship Id="rId2" Type="http://schemas.openxmlformats.org/officeDocument/2006/relationships/image" Target="../media/image2.jpeg"/><Relationship Id="rId16" Type="http://schemas.openxmlformats.org/officeDocument/2006/relationships/image" Target="../media/image16.jpeg"/><Relationship Id="rId1" Type="http://schemas.openxmlformats.org/officeDocument/2006/relationships/image" Target="../media/image1.png"/><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jpe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11.jpe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image" Target="../media/image37.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F39BBE-AC8D-C044-ADED-D016B57FC3D8}" type="datetimeFigureOut">
              <a:rPr lang="en-US" smtClean="0"/>
              <a:t>6/8/20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8B3FD-6076-404F-9CEB-7B0D4C074E0F}" type="slidenum">
              <a:rPr lang="en-US" smtClean="0"/>
              <a:t>‹#›</a:t>
            </a:fld>
            <a:endParaRPr lang="en-US"/>
          </a:p>
        </p:txBody>
      </p:sp>
    </p:spTree>
    <p:extLst>
      <p:ext uri="{BB962C8B-B14F-4D97-AF65-F5344CB8AC3E}">
        <p14:creationId xmlns:p14="http://schemas.microsoft.com/office/powerpoint/2010/main" val="3867306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8B3FD-6076-404F-9CEB-7B0D4C074E0F}" type="slidenum">
              <a:rPr lang="en-US" smtClean="0"/>
              <a:t>4</a:t>
            </a:fld>
            <a:endParaRPr lang="en-US"/>
          </a:p>
        </p:txBody>
      </p:sp>
    </p:spTree>
    <p:extLst>
      <p:ext uri="{BB962C8B-B14F-4D97-AF65-F5344CB8AC3E}">
        <p14:creationId xmlns:p14="http://schemas.microsoft.com/office/powerpoint/2010/main" val="1773559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3974-A4B1-1948-9BC8-8F81ED1878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8F8087-9C25-3043-BA11-AEEBFD60E1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0074C1-5DDF-754E-8490-DD72A56B1FD6}"/>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BA9EF80F-B1B5-EA4F-8371-3F50183BF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0CAE2-4A51-0D48-AA4A-E2FFD3103D1D}"/>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557376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4B7C-06C6-1646-96E0-7BCA281704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49613B-DD93-7345-B09E-D615E1747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B3E34F-9E85-DE45-95F6-1FF0927587C5}"/>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C1917BFC-028B-324F-8C25-FD0E9920D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9AC6B-AC78-D44E-974E-0471BDC03331}"/>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85635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D2972B-16D1-D146-A57C-C53547C7FB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2DD544-F439-E941-BA6D-D0D1EDD897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6D5AE-F341-F14D-BC34-1FA72CD6A41C}"/>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F78E664B-DA06-1742-87CE-3986A874E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E0CDD1-B171-4D4E-A648-2A50E8CA589D}"/>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2380599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5E20-DC69-0C46-B15D-7F1B151B0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068A48-3B92-6446-89D0-6D820607DA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B87432-105B-FD4C-A902-24D5CA1213F5}"/>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E4E78056-6F79-DD4A-A1E8-72FA1BF0B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C3114-1C9D-9F43-8E83-68B1321AA40F}"/>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39955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451E-9BAA-9349-B80A-E263884251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35047D-7645-4141-B52E-4A487A013B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644535-39D7-414B-9C34-53898D56F33E}"/>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B0D99D69-9866-184D-89D7-7A34F0C5B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912C3-A85C-D243-BA99-1C7B79E95288}"/>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06668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00D7-FBC1-8142-9770-8D9E17E6A5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C630D-915F-2B45-9E86-97C482294C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014D03-2967-6F44-A8E0-F65D6F14001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340B18-1344-5B49-AD73-B54444EC8422}"/>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6" name="Footer Placeholder 5">
            <a:extLst>
              <a:ext uri="{FF2B5EF4-FFF2-40B4-BE49-F238E27FC236}">
                <a16:creationId xmlns:a16="http://schemas.microsoft.com/office/drawing/2014/main" id="{1A0D38B6-491B-D245-9BD0-B3CB8B5BD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FA2B1-761F-2A4F-8AC5-6BBC8CDAF3D5}"/>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2306424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57DD-6FD8-6449-9936-21F39FB562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C3BAFC-4570-8540-B284-269DB95BB3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6A7E4B-CBD3-594C-899F-BE2CB4BA09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BA0E20-1020-1D4B-9DBC-BCD47711C0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D71CE1-6EC2-374A-9E5B-2F6CC14D09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E940F2-0ACF-4C4B-B0A2-F9638E1A3D36}"/>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8" name="Footer Placeholder 7">
            <a:extLst>
              <a:ext uri="{FF2B5EF4-FFF2-40B4-BE49-F238E27FC236}">
                <a16:creationId xmlns:a16="http://schemas.microsoft.com/office/drawing/2014/main" id="{E622ED24-8AEC-0F44-918F-2D8C40455E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5A979A-A6A6-5D45-888C-CD7700B294E1}"/>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14467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E903C-FDB7-E345-ABCA-47EAD786B4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EF177C-3B8D-3A4D-8602-AA070234A8D5}"/>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4" name="Footer Placeholder 3">
            <a:extLst>
              <a:ext uri="{FF2B5EF4-FFF2-40B4-BE49-F238E27FC236}">
                <a16:creationId xmlns:a16="http://schemas.microsoft.com/office/drawing/2014/main" id="{8A93B093-7019-364C-8173-C5512A53EB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2BEB2C-1463-EB4B-B87D-EA2D169BAB40}"/>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2918670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80351-5DA6-A040-B819-41C0F7087E22}"/>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3" name="Footer Placeholder 2">
            <a:extLst>
              <a:ext uri="{FF2B5EF4-FFF2-40B4-BE49-F238E27FC236}">
                <a16:creationId xmlns:a16="http://schemas.microsoft.com/office/drawing/2014/main" id="{ECB99C19-B715-364A-BAE4-EFE4E78947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6C12F3-BCBD-B143-B6A9-AC766694D5DE}"/>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1150976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3019-50F4-1147-B08B-37DF434EF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611679-1DAD-AF49-BF09-F90AACB10F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7B16DA-BF69-194F-A8A7-7E327F8B6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FAE326-6C3A-7F4E-AEB5-134BA87395AC}"/>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6" name="Footer Placeholder 5">
            <a:extLst>
              <a:ext uri="{FF2B5EF4-FFF2-40B4-BE49-F238E27FC236}">
                <a16:creationId xmlns:a16="http://schemas.microsoft.com/office/drawing/2014/main" id="{85934C3A-3C5B-3842-A872-09428CCA60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838E2F-B06D-E744-A0E0-2B083F4412FB}"/>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4198676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764E-D703-AA49-80B4-D4418BB195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469B5C-93DB-384C-841B-8AA1F0A31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A2A9A6-F093-394D-B70E-22672119A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AF20C-93F2-6448-8C35-58864075A032}"/>
              </a:ext>
            </a:extLst>
          </p:cNvPr>
          <p:cNvSpPr>
            <a:spLocks noGrp="1"/>
          </p:cNvSpPr>
          <p:nvPr>
            <p:ph type="dt" sz="half" idx="10"/>
          </p:nvPr>
        </p:nvSpPr>
        <p:spPr/>
        <p:txBody>
          <a:bodyPr/>
          <a:lstStyle/>
          <a:p>
            <a:fld id="{DDC716D2-0CC8-D746-98D1-F574EDB10812}" type="datetimeFigureOut">
              <a:rPr lang="en-US" smtClean="0"/>
              <a:t>6/8/20</a:t>
            </a:fld>
            <a:endParaRPr lang="en-US"/>
          </a:p>
        </p:txBody>
      </p:sp>
      <p:sp>
        <p:nvSpPr>
          <p:cNvPr id="6" name="Footer Placeholder 5">
            <a:extLst>
              <a:ext uri="{FF2B5EF4-FFF2-40B4-BE49-F238E27FC236}">
                <a16:creationId xmlns:a16="http://schemas.microsoft.com/office/drawing/2014/main" id="{328FF9E7-6E25-2647-958F-A8CCA7496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4FFD6A-3C55-3343-8300-212BA11012CF}"/>
              </a:ext>
            </a:extLst>
          </p:cNvPr>
          <p:cNvSpPr>
            <a:spLocks noGrp="1"/>
          </p:cNvSpPr>
          <p:nvPr>
            <p:ph type="sldNum" sz="quarter" idx="12"/>
          </p:nvPr>
        </p:nvSpPr>
        <p:spPr/>
        <p:txBody>
          <a:bodyPr/>
          <a:lstStyle/>
          <a:p>
            <a:fld id="{3F8B1D3A-C9C7-FD43-87C9-2A46279E75BC}" type="slidenum">
              <a:rPr lang="en-US" smtClean="0"/>
              <a:t>‹#›</a:t>
            </a:fld>
            <a:endParaRPr lang="en-US"/>
          </a:p>
        </p:txBody>
      </p:sp>
    </p:spTree>
    <p:extLst>
      <p:ext uri="{BB962C8B-B14F-4D97-AF65-F5344CB8AC3E}">
        <p14:creationId xmlns:p14="http://schemas.microsoft.com/office/powerpoint/2010/main" val="326358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C25BA2-F9BD-A040-954E-5431DAE901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F8098E-02ED-F74C-8241-F55BCBCEBC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E179B-E374-AB4A-A239-1D2AF55E57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C716D2-0CC8-D746-98D1-F574EDB10812}" type="datetimeFigureOut">
              <a:rPr lang="en-US" smtClean="0"/>
              <a:t>6/8/20</a:t>
            </a:fld>
            <a:endParaRPr lang="en-US"/>
          </a:p>
        </p:txBody>
      </p:sp>
      <p:sp>
        <p:nvSpPr>
          <p:cNvPr id="5" name="Footer Placeholder 4">
            <a:extLst>
              <a:ext uri="{FF2B5EF4-FFF2-40B4-BE49-F238E27FC236}">
                <a16:creationId xmlns:a16="http://schemas.microsoft.com/office/drawing/2014/main" id="{AE5C209C-125D-B448-B3D4-271835E631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79E947-8611-0049-8BB0-BD38E1F966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B1D3A-C9C7-FD43-87C9-2A46279E75BC}" type="slidenum">
              <a:rPr lang="en-US" smtClean="0"/>
              <a:t>‹#›</a:t>
            </a:fld>
            <a:endParaRPr lang="en-US"/>
          </a:p>
        </p:txBody>
      </p:sp>
    </p:spTree>
    <p:extLst>
      <p:ext uri="{BB962C8B-B14F-4D97-AF65-F5344CB8AC3E}">
        <p14:creationId xmlns:p14="http://schemas.microsoft.com/office/powerpoint/2010/main" val="2284564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_rels/slide2.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slideLayout" Target="../slideLayouts/slideLayout2.xml"/><Relationship Id="rId16" Type="http://schemas.openxmlformats.org/officeDocument/2006/relationships/image" Target="../media/image32.png"/><Relationship Id="rId1" Type="http://schemas.openxmlformats.org/officeDocument/2006/relationships/vmlDrawing" Target="../drawings/vmlDrawing2.v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5" Type="http://schemas.openxmlformats.org/officeDocument/2006/relationships/image" Target="../media/image31.pn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2C8D6-8345-354C-891C-A39D478A0CA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70B5887-242B-8F41-933B-0D4A0A1E6E8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1753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E8EDC0D-13AF-D946-9C0C-B93489A3A0D9}"/>
              </a:ext>
            </a:extLst>
          </p:cNvPr>
          <p:cNvGrpSpPr/>
          <p:nvPr/>
        </p:nvGrpSpPr>
        <p:grpSpPr>
          <a:xfrm>
            <a:off x="1037336" y="386980"/>
            <a:ext cx="9672818" cy="5974473"/>
            <a:chOff x="1037336" y="386980"/>
            <a:chExt cx="9672818" cy="5974473"/>
          </a:xfrm>
        </p:grpSpPr>
        <p:grpSp>
          <p:nvGrpSpPr>
            <p:cNvPr id="5" name="Group 4">
              <a:extLst>
                <a:ext uri="{FF2B5EF4-FFF2-40B4-BE49-F238E27FC236}">
                  <a16:creationId xmlns:a16="http://schemas.microsoft.com/office/drawing/2014/main" id="{9BB5A124-1DA9-0E42-85AF-530373E26F12}"/>
                </a:ext>
              </a:extLst>
            </p:cNvPr>
            <p:cNvGrpSpPr/>
            <p:nvPr/>
          </p:nvGrpSpPr>
          <p:grpSpPr>
            <a:xfrm>
              <a:off x="1261308" y="386980"/>
              <a:ext cx="3668040" cy="5285255"/>
              <a:chOff x="1418964" y="1319514"/>
              <a:chExt cx="2244815" cy="3234540"/>
            </a:xfrm>
          </p:grpSpPr>
          <p:pic>
            <p:nvPicPr>
              <p:cNvPr id="2052" name="Picture 4" descr="page1image2134101856">
                <a:extLst>
                  <a:ext uri="{FF2B5EF4-FFF2-40B4-BE49-F238E27FC236}">
                    <a16:creationId xmlns:a16="http://schemas.microsoft.com/office/drawing/2014/main" id="{BCF931A1-7D57-1947-A4AE-C44719C32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967" y="131951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page1image2134102224">
                <a:extLst>
                  <a:ext uri="{FF2B5EF4-FFF2-40B4-BE49-F238E27FC236}">
                    <a16:creationId xmlns:a16="http://schemas.microsoft.com/office/drawing/2014/main" id="{0B365F27-7D1D-9347-BD83-A7D80561B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473" y="131951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ge1image2134102528">
                <a:extLst>
                  <a:ext uri="{FF2B5EF4-FFF2-40B4-BE49-F238E27FC236}">
                    <a16:creationId xmlns:a16="http://schemas.microsoft.com/office/drawing/2014/main" id="{A26EAC61-5F54-6045-8352-F2C583052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7979" y="1319514"/>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page1image2134105664">
                <a:extLst>
                  <a:ext uri="{FF2B5EF4-FFF2-40B4-BE49-F238E27FC236}">
                    <a16:creationId xmlns:a16="http://schemas.microsoft.com/office/drawing/2014/main" id="{CBDBA75F-9465-444C-8504-83E3464006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7979" y="207001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ge1image2134105360">
                <a:extLst>
                  <a:ext uri="{FF2B5EF4-FFF2-40B4-BE49-F238E27FC236}">
                    <a16:creationId xmlns:a16="http://schemas.microsoft.com/office/drawing/2014/main" id="{1A107427-CBA1-F742-9314-C855A100B3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8473" y="207001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age1image2134105056">
                <a:extLst>
                  <a:ext uri="{FF2B5EF4-FFF2-40B4-BE49-F238E27FC236}">
                    <a16:creationId xmlns:a16="http://schemas.microsoft.com/office/drawing/2014/main" id="{B190CC31-3B92-5349-95CB-5E2A422A04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8967" y="207044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page1image2134102832">
                <a:extLst>
                  <a:ext uri="{FF2B5EF4-FFF2-40B4-BE49-F238E27FC236}">
                    <a16:creationId xmlns:a16="http://schemas.microsoft.com/office/drawing/2014/main" id="{052BEDF9-FE47-A045-B1FC-76D206CEC7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8965" y="2866338"/>
                <a:ext cx="1106305" cy="82972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page1image2134103136">
                <a:extLst>
                  <a:ext uri="{FF2B5EF4-FFF2-40B4-BE49-F238E27FC236}">
                    <a16:creationId xmlns:a16="http://schemas.microsoft.com/office/drawing/2014/main" id="{55F89257-92F2-C24D-BAFD-E03B34675E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6900" y="2871456"/>
                <a:ext cx="1106879" cy="83016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age1image2134106432">
                <a:extLst>
                  <a:ext uri="{FF2B5EF4-FFF2-40B4-BE49-F238E27FC236}">
                    <a16:creationId xmlns:a16="http://schemas.microsoft.com/office/drawing/2014/main" id="{853E153B-84B5-E648-B81D-315E4B0317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6900" y="3723894"/>
                <a:ext cx="1106879" cy="83016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page1image2134106224">
                <a:extLst>
                  <a:ext uri="{FF2B5EF4-FFF2-40B4-BE49-F238E27FC236}">
                    <a16:creationId xmlns:a16="http://schemas.microsoft.com/office/drawing/2014/main" id="{0E8A9074-6AE5-464C-ACDF-F4FFAAF39B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18964" y="3724325"/>
                <a:ext cx="1106305" cy="829729"/>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EDC1EF48-AA71-A943-B51F-8C3399E27DFA}"/>
                </a:ext>
              </a:extLst>
            </p:cNvPr>
            <p:cNvSpPr txBox="1"/>
            <p:nvPr/>
          </p:nvSpPr>
          <p:spPr>
            <a:xfrm rot="5400000">
              <a:off x="4354245" y="1446126"/>
              <a:ext cx="1519535" cy="369332"/>
            </a:xfrm>
            <a:prstGeom prst="rect">
              <a:avLst/>
            </a:prstGeom>
            <a:noFill/>
          </p:spPr>
          <p:txBody>
            <a:bodyPr wrap="square" rtlCol="0">
              <a:spAutoFit/>
            </a:bodyPr>
            <a:lstStyle/>
            <a:p>
              <a:r>
                <a:rPr lang="en-US" dirty="0">
                  <a:latin typeface="Helvetica" pitchFamily="2" charset="0"/>
                </a:rPr>
                <a:t>NYU Depth</a:t>
              </a:r>
            </a:p>
          </p:txBody>
        </p:sp>
        <p:sp>
          <p:nvSpPr>
            <p:cNvPr id="21" name="TextBox 20">
              <a:extLst>
                <a:ext uri="{FF2B5EF4-FFF2-40B4-BE49-F238E27FC236}">
                  <a16:creationId xmlns:a16="http://schemas.microsoft.com/office/drawing/2014/main" id="{2F2733D6-AB21-5F40-A218-70C10100FF19}"/>
                </a:ext>
              </a:extLst>
            </p:cNvPr>
            <p:cNvSpPr txBox="1"/>
            <p:nvPr/>
          </p:nvSpPr>
          <p:spPr>
            <a:xfrm rot="5400000">
              <a:off x="4117272" y="4085613"/>
              <a:ext cx="1993481" cy="369332"/>
            </a:xfrm>
            <a:prstGeom prst="rect">
              <a:avLst/>
            </a:prstGeom>
            <a:noFill/>
          </p:spPr>
          <p:txBody>
            <a:bodyPr wrap="square" rtlCol="0">
              <a:spAutoFit/>
            </a:bodyPr>
            <a:lstStyle/>
            <a:p>
              <a:r>
                <a:rPr lang="en-US" dirty="0">
                  <a:latin typeface="Helvetica" pitchFamily="2" charset="0"/>
                </a:rPr>
                <a:t>NTIRE Challenge</a:t>
              </a:r>
            </a:p>
          </p:txBody>
        </p:sp>
        <p:sp>
          <p:nvSpPr>
            <p:cNvPr id="22" name="TextBox 21">
              <a:extLst>
                <a:ext uri="{FF2B5EF4-FFF2-40B4-BE49-F238E27FC236}">
                  <a16:creationId xmlns:a16="http://schemas.microsoft.com/office/drawing/2014/main" id="{21D81AF8-B7FD-6A4B-92F6-88F22AC77F41}"/>
                </a:ext>
              </a:extLst>
            </p:cNvPr>
            <p:cNvSpPr txBox="1"/>
            <p:nvPr/>
          </p:nvSpPr>
          <p:spPr>
            <a:xfrm>
              <a:off x="1037336" y="5715122"/>
              <a:ext cx="4115988" cy="646331"/>
            </a:xfrm>
            <a:prstGeom prst="rect">
              <a:avLst/>
            </a:prstGeom>
            <a:noFill/>
          </p:spPr>
          <p:txBody>
            <a:bodyPr wrap="square" rtlCol="0">
              <a:spAutoFit/>
            </a:bodyPr>
            <a:lstStyle/>
            <a:p>
              <a:r>
                <a:rPr lang="en-US" dirty="0">
                  <a:latin typeface="Helvetica" pitchFamily="2" charset="0"/>
                </a:rPr>
                <a:t>Results from our model running on two different datasets for image dehazing. </a:t>
              </a:r>
            </a:p>
          </p:txBody>
        </p:sp>
        <p:pic>
          <p:nvPicPr>
            <p:cNvPr id="2066" name="Picture 18" descr="page4image1247333552">
              <a:extLst>
                <a:ext uri="{FF2B5EF4-FFF2-40B4-BE49-F238E27FC236}">
                  <a16:creationId xmlns:a16="http://schemas.microsoft.com/office/drawing/2014/main" id="{50C7CB08-9011-414E-BC65-6D28280EA4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93266" y="3272687"/>
              <a:ext cx="2315427" cy="23398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descr="page4image1247386400">
              <a:extLst>
                <a:ext uri="{FF2B5EF4-FFF2-40B4-BE49-F238E27FC236}">
                  <a16:creationId xmlns:a16="http://schemas.microsoft.com/office/drawing/2014/main" id="{F452AF60-7641-A44F-B4A2-0C07F4F3B2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93265" y="839070"/>
              <a:ext cx="2315428" cy="233980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page4image1247403520">
              <a:extLst>
                <a:ext uri="{FF2B5EF4-FFF2-40B4-BE49-F238E27FC236}">
                  <a16:creationId xmlns:a16="http://schemas.microsoft.com/office/drawing/2014/main" id="{87AD1F50-6664-9F43-B192-A1B9B047B9E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95569" y="831954"/>
              <a:ext cx="2314585" cy="2338949"/>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page4image1247333856">
              <a:extLst>
                <a:ext uri="{FF2B5EF4-FFF2-40B4-BE49-F238E27FC236}">
                  <a16:creationId xmlns:a16="http://schemas.microsoft.com/office/drawing/2014/main" id="{E663FF7D-263B-964A-82A5-FD86EF8A15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95569" y="3273538"/>
              <a:ext cx="2314585" cy="233894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408405BE-95A5-154F-8E2C-A2ECCB77E79F}"/>
                </a:ext>
              </a:extLst>
            </p:cNvPr>
            <p:cNvSpPr txBox="1"/>
            <p:nvPr/>
          </p:nvSpPr>
          <p:spPr>
            <a:xfrm>
              <a:off x="6291208" y="469738"/>
              <a:ext cx="1519535" cy="369332"/>
            </a:xfrm>
            <a:prstGeom prst="rect">
              <a:avLst/>
            </a:prstGeom>
            <a:noFill/>
          </p:spPr>
          <p:txBody>
            <a:bodyPr wrap="square" rtlCol="0">
              <a:spAutoFit/>
            </a:bodyPr>
            <a:lstStyle/>
            <a:p>
              <a:r>
                <a:rPr lang="en-US" dirty="0">
                  <a:latin typeface="Helvetica" pitchFamily="2" charset="0"/>
                </a:rPr>
                <a:t>Input Data</a:t>
              </a:r>
            </a:p>
          </p:txBody>
        </p:sp>
        <p:sp>
          <p:nvSpPr>
            <p:cNvPr id="30" name="TextBox 29">
              <a:extLst>
                <a:ext uri="{FF2B5EF4-FFF2-40B4-BE49-F238E27FC236}">
                  <a16:creationId xmlns:a16="http://schemas.microsoft.com/office/drawing/2014/main" id="{FDB3799A-ABC7-4941-B0DA-75BE1A600225}"/>
                </a:ext>
              </a:extLst>
            </p:cNvPr>
            <p:cNvSpPr txBox="1"/>
            <p:nvPr/>
          </p:nvSpPr>
          <p:spPr>
            <a:xfrm>
              <a:off x="8531799" y="469738"/>
              <a:ext cx="2042123" cy="369332"/>
            </a:xfrm>
            <a:prstGeom prst="rect">
              <a:avLst/>
            </a:prstGeom>
            <a:noFill/>
          </p:spPr>
          <p:txBody>
            <a:bodyPr wrap="square" rtlCol="0">
              <a:spAutoFit/>
            </a:bodyPr>
            <a:lstStyle/>
            <a:p>
              <a:r>
                <a:rPr lang="en-US" dirty="0">
                  <a:latin typeface="Helvetica" pitchFamily="2" charset="0"/>
                </a:rPr>
                <a:t>Proposed Method</a:t>
              </a:r>
            </a:p>
          </p:txBody>
        </p:sp>
        <p:sp>
          <p:nvSpPr>
            <p:cNvPr id="31" name="TextBox 30">
              <a:extLst>
                <a:ext uri="{FF2B5EF4-FFF2-40B4-BE49-F238E27FC236}">
                  <a16:creationId xmlns:a16="http://schemas.microsoft.com/office/drawing/2014/main" id="{EB41F6F2-5A49-8A4C-A1C9-EDB4780F904F}"/>
                </a:ext>
              </a:extLst>
            </p:cNvPr>
            <p:cNvSpPr txBox="1"/>
            <p:nvPr/>
          </p:nvSpPr>
          <p:spPr>
            <a:xfrm>
              <a:off x="6096000" y="5715122"/>
              <a:ext cx="4614154" cy="646331"/>
            </a:xfrm>
            <a:prstGeom prst="rect">
              <a:avLst/>
            </a:prstGeom>
            <a:noFill/>
          </p:spPr>
          <p:txBody>
            <a:bodyPr wrap="square" rtlCol="0">
              <a:spAutoFit/>
            </a:bodyPr>
            <a:lstStyle/>
            <a:p>
              <a:r>
                <a:rPr lang="en-US" dirty="0">
                  <a:latin typeface="Helvetica" pitchFamily="2" charset="0"/>
                </a:rPr>
                <a:t>Results from our model running on two different datasets for neuron segmentation. </a:t>
              </a:r>
            </a:p>
          </p:txBody>
        </p:sp>
      </p:grpSp>
    </p:spTree>
    <p:extLst>
      <p:ext uri="{BB962C8B-B14F-4D97-AF65-F5344CB8AC3E}">
        <p14:creationId xmlns:p14="http://schemas.microsoft.com/office/powerpoint/2010/main" val="4030927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2A17F2F6-3B36-B24C-A688-9E5FADF9559F}"/>
              </a:ext>
            </a:extLst>
          </p:cNvPr>
          <p:cNvGrpSpPr/>
          <p:nvPr/>
        </p:nvGrpSpPr>
        <p:grpSpPr>
          <a:xfrm>
            <a:off x="573993" y="605754"/>
            <a:ext cx="11237637" cy="5603725"/>
            <a:chOff x="573993" y="605754"/>
            <a:chExt cx="11237637" cy="5603725"/>
          </a:xfrm>
        </p:grpSpPr>
        <p:grpSp>
          <p:nvGrpSpPr>
            <p:cNvPr id="20" name="Group 19">
              <a:extLst>
                <a:ext uri="{FF2B5EF4-FFF2-40B4-BE49-F238E27FC236}">
                  <a16:creationId xmlns:a16="http://schemas.microsoft.com/office/drawing/2014/main" id="{5FAAEA4B-E517-1145-9433-ECA50F72AC2E}"/>
                </a:ext>
              </a:extLst>
            </p:cNvPr>
            <p:cNvGrpSpPr/>
            <p:nvPr/>
          </p:nvGrpSpPr>
          <p:grpSpPr>
            <a:xfrm>
              <a:off x="3262182" y="605754"/>
              <a:ext cx="3410466" cy="5560713"/>
              <a:chOff x="889685" y="149908"/>
              <a:chExt cx="3941806" cy="6427055"/>
            </a:xfrm>
          </p:grpSpPr>
          <p:pic>
            <p:nvPicPr>
              <p:cNvPr id="14" name="Picture 13">
                <a:extLst>
                  <a:ext uri="{FF2B5EF4-FFF2-40B4-BE49-F238E27FC236}">
                    <a16:creationId xmlns:a16="http://schemas.microsoft.com/office/drawing/2014/main" id="{9A6BCE85-45DF-704A-90C7-C1B51370C782}"/>
                  </a:ext>
                </a:extLst>
              </p:cNvPr>
              <p:cNvPicPr>
                <a:picLocks noChangeAspect="1"/>
              </p:cNvPicPr>
              <p:nvPr/>
            </p:nvPicPr>
            <p:blipFill rotWithShape="1">
              <a:blip r:embed="rId2"/>
              <a:srcRect l="11114" t="3574" r="11252" b="5507"/>
              <a:stretch/>
            </p:blipFill>
            <p:spPr>
              <a:xfrm>
                <a:off x="1408130" y="1124869"/>
                <a:ext cx="2904913" cy="2436295"/>
              </a:xfrm>
              <a:prstGeom prst="rect">
                <a:avLst/>
              </a:prstGeo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87D7880-103D-5B4F-8855-86067DD5CFFB}"/>
                      </a:ext>
                    </a:extLst>
                  </p:cNvPr>
                  <p:cNvSpPr txBox="1"/>
                  <p:nvPr/>
                </p:nvSpPr>
                <p:spPr>
                  <a:xfrm>
                    <a:off x="889686" y="149908"/>
                    <a:ext cx="3941805" cy="7391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𝑄</m:t>
                          </m:r>
                          <m:d>
                            <m:dPr>
                              <m:ctrlPr>
                                <a:rPr lang="en-US" sz="1400" i="1">
                                  <a:latin typeface="Cambria Math" panose="02040503050406030204" pitchFamily="18" charset="0"/>
                                </a:rPr>
                              </m:ctrlPr>
                            </m:dPr>
                            <m:e>
                              <m:r>
                                <a:rPr lang="en-US" sz="1400" i="1">
                                  <a:latin typeface="Cambria Math" panose="02040503050406030204" pitchFamily="18" charset="0"/>
                                </a:rPr>
                                <m:t>𝑎</m:t>
                              </m:r>
                            </m:e>
                          </m:d>
                          <m:r>
                            <a:rPr lang="en-US" sz="1400" i="1">
                              <a:latin typeface="Cambria Math" panose="02040503050406030204" pitchFamily="18" charset="0"/>
                            </a:rPr>
                            <m:t>=</m:t>
                          </m:r>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𝑉</m:t>
                              </m:r>
                            </m:sub>
                            <m:sup/>
                            <m:e>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𝑖</m:t>
                                  </m:r>
                                </m:sub>
                              </m:sSub>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𝑖</m:t>
                                      </m:r>
                                    </m:sub>
                                  </m:sSub>
                                </m:e>
                              </m:d>
                              <m:r>
                                <a:rPr lang="en-US" sz="1400" i="1">
                                  <a:latin typeface="Cambria Math" panose="02040503050406030204" pitchFamily="18" charset="0"/>
                                </a:rPr>
                                <m:t>+</m:t>
                              </m:r>
                              <m:nary>
                                <m:naryPr>
                                  <m:chr m:val="∑"/>
                                  <m:supHide m:val="on"/>
                                  <m:ctrlPr>
                                    <a:rPr lang="en-US" sz="1400" i="1">
                                      <a:latin typeface="Cambria Math" panose="02040503050406030204" pitchFamily="18" charset="0"/>
                                    </a:rPr>
                                  </m:ctrlPr>
                                </m:naryPr>
                                <m:sub>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𝐸</m:t>
                                  </m:r>
                                </m:sub>
                                <m:sup/>
                                <m:e>
                                  <m:sSub>
                                    <m:sSubPr>
                                      <m:ctrlPr>
                                        <a:rPr lang="en-US" sz="1400" i="1">
                                          <a:latin typeface="Cambria Math" panose="02040503050406030204" pitchFamily="18" charset="0"/>
                                        </a:rPr>
                                      </m:ctrlPr>
                                    </m:sSubPr>
                                    <m:e>
                                      <m:r>
                                        <a:rPr lang="en-US" sz="1400" i="1">
                                          <a:latin typeface="Cambria Math" panose="02040503050406030204" pitchFamily="18" charset="0"/>
                                        </a:rPr>
                                        <m:t>𝑄</m:t>
                                      </m:r>
                                    </m:e>
                                    <m:sub>
                                      <m:r>
                                        <a:rPr lang="en-US" sz="1400" i="1">
                                          <a:latin typeface="Cambria Math" panose="02040503050406030204" pitchFamily="18" charset="0"/>
                                        </a:rPr>
                                        <m:t>𝑖𝑗</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𝑖</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𝑎</m:t>
                                      </m:r>
                                    </m:e>
                                    <m:sub>
                                      <m:r>
                                        <a:rPr lang="en-US" sz="1400" i="1">
                                          <a:latin typeface="Cambria Math" panose="02040503050406030204" pitchFamily="18" charset="0"/>
                                        </a:rPr>
                                        <m:t>𝑗</m:t>
                                      </m:r>
                                    </m:sub>
                                  </m:sSub>
                                  <m:r>
                                    <a:rPr lang="en-US" sz="1400" i="1">
                                      <a:latin typeface="Cambria Math" panose="02040503050406030204" pitchFamily="18" charset="0"/>
                                    </a:rPr>
                                    <m:t>)</m:t>
                                  </m:r>
                                </m:e>
                              </m:nary>
                            </m:e>
                          </m:nary>
                        </m:oMath>
                      </m:oMathPara>
                    </a14:m>
                    <a:endParaRPr lang="en-US" sz="1400" dirty="0"/>
                  </a:p>
                </p:txBody>
              </p:sp>
            </mc:Choice>
            <mc:Fallback>
              <p:sp>
                <p:nvSpPr>
                  <p:cNvPr id="15" name="TextBox 14">
                    <a:extLst>
                      <a:ext uri="{FF2B5EF4-FFF2-40B4-BE49-F238E27FC236}">
                        <a16:creationId xmlns:a16="http://schemas.microsoft.com/office/drawing/2014/main" id="{E87D7880-103D-5B4F-8855-86067DD5CFFB}"/>
                      </a:ext>
                    </a:extLst>
                  </p:cNvPr>
                  <p:cNvSpPr txBox="1">
                    <a:spLocks noRot="1" noChangeAspect="1" noMove="1" noResize="1" noEditPoints="1" noAdjustHandles="1" noChangeArrowheads="1" noChangeShapeType="1" noTextEdit="1"/>
                  </p:cNvSpPr>
                  <p:nvPr/>
                </p:nvSpPr>
                <p:spPr>
                  <a:xfrm>
                    <a:off x="889686" y="149908"/>
                    <a:ext cx="3941805" cy="739171"/>
                  </a:xfrm>
                  <a:prstGeom prst="rect">
                    <a:avLst/>
                  </a:prstGeom>
                  <a:blipFill>
                    <a:blip r:embed="rId3"/>
                    <a:stretch>
                      <a:fillRect t="-116000" b="-162000"/>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27B88D55-F38E-F04E-88FC-599EEDF2F96C}"/>
                  </a:ext>
                </a:extLst>
              </p:cNvPr>
              <p:cNvPicPr>
                <a:picLocks noChangeAspect="1"/>
              </p:cNvPicPr>
              <p:nvPr/>
            </p:nvPicPr>
            <p:blipFill>
              <a:blip r:embed="rId4"/>
              <a:stretch>
                <a:fillRect/>
              </a:stretch>
            </p:blipFill>
            <p:spPr>
              <a:xfrm>
                <a:off x="889685" y="3754034"/>
                <a:ext cx="3941805" cy="2822929"/>
              </a:xfrm>
              <a:prstGeom prst="rect">
                <a:avLst/>
              </a:prstGeom>
              <a:ln>
                <a:solidFill>
                  <a:schemeClr val="accent2">
                    <a:lumMod val="25000"/>
                    <a:lumOff val="75000"/>
                  </a:schemeClr>
                </a:solidFill>
              </a:ln>
            </p:spPr>
          </p:pic>
          <p:sp>
            <p:nvSpPr>
              <p:cNvPr id="18" name="Rectangle 17">
                <a:extLst>
                  <a:ext uri="{FF2B5EF4-FFF2-40B4-BE49-F238E27FC236}">
                    <a16:creationId xmlns:a16="http://schemas.microsoft.com/office/drawing/2014/main" id="{1F96342D-B52E-9D4A-B705-FE91A7451130}"/>
                  </a:ext>
                </a:extLst>
              </p:cNvPr>
              <p:cNvSpPr/>
              <p:nvPr/>
            </p:nvSpPr>
            <p:spPr>
              <a:xfrm>
                <a:off x="889686" y="149908"/>
                <a:ext cx="3941805" cy="35076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5D59FB-1202-9049-BE92-A85E41022E2B}"/>
                  </a:ext>
                </a:extLst>
              </p:cNvPr>
              <p:cNvSpPr/>
              <p:nvPr/>
            </p:nvSpPr>
            <p:spPr>
              <a:xfrm>
                <a:off x="889685" y="3740265"/>
                <a:ext cx="3941805" cy="28366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2DEBB782-5C3E-3142-9CF1-0B4E844FEA23}"/>
                </a:ext>
              </a:extLst>
            </p:cNvPr>
            <p:cNvSpPr txBox="1"/>
            <p:nvPr/>
          </p:nvSpPr>
          <p:spPr>
            <a:xfrm>
              <a:off x="573993" y="925521"/>
              <a:ext cx="2688187" cy="2308324"/>
            </a:xfrm>
            <a:prstGeom prst="rect">
              <a:avLst/>
            </a:prstGeom>
            <a:noFill/>
          </p:spPr>
          <p:txBody>
            <a:bodyPr wrap="square" rtlCol="0">
              <a:spAutoFit/>
            </a:bodyPr>
            <a:lstStyle/>
            <a:p>
              <a:r>
                <a:rPr lang="en-US" dirty="0">
                  <a:latin typeface="Helvetica" pitchFamily="2" charset="0"/>
                </a:rPr>
                <a:t>To the right, is the formulation used for computing the best  action for each agent. The value function for an agent is based on the joint actions between neighbors in the graph.</a:t>
              </a:r>
            </a:p>
          </p:txBody>
        </p:sp>
        <p:sp>
          <p:nvSpPr>
            <p:cNvPr id="22" name="TextBox 21">
              <a:extLst>
                <a:ext uri="{FF2B5EF4-FFF2-40B4-BE49-F238E27FC236}">
                  <a16:creationId xmlns:a16="http://schemas.microsoft.com/office/drawing/2014/main" id="{83DEEE0F-AD59-FC43-99C5-320F8BEF82F0}"/>
                </a:ext>
              </a:extLst>
            </p:cNvPr>
            <p:cNvSpPr txBox="1"/>
            <p:nvPr/>
          </p:nvSpPr>
          <p:spPr>
            <a:xfrm>
              <a:off x="614920" y="3624156"/>
              <a:ext cx="2606332" cy="2585323"/>
            </a:xfrm>
            <a:prstGeom prst="rect">
              <a:avLst/>
            </a:prstGeom>
            <a:noFill/>
          </p:spPr>
          <p:txBody>
            <a:bodyPr wrap="square" rtlCol="0">
              <a:spAutoFit/>
            </a:bodyPr>
            <a:lstStyle/>
            <a:p>
              <a:r>
                <a:rPr lang="en-US" dirty="0">
                  <a:latin typeface="Helvetica" pitchFamily="2" charset="0"/>
                </a:rPr>
                <a:t>To the right, is an example coordination graph between UAVs trying to deliver packages to different areas.  The graph is dynamically formed based on distances between UAVs</a:t>
              </a:r>
            </a:p>
          </p:txBody>
        </p:sp>
        <p:pic>
          <p:nvPicPr>
            <p:cNvPr id="23" name="Picture 22">
              <a:extLst>
                <a:ext uri="{FF2B5EF4-FFF2-40B4-BE49-F238E27FC236}">
                  <a16:creationId xmlns:a16="http://schemas.microsoft.com/office/drawing/2014/main" id="{B2E64344-44BA-AD4B-987C-0B6A3323FD35}"/>
                </a:ext>
              </a:extLst>
            </p:cNvPr>
            <p:cNvPicPr>
              <a:picLocks noChangeAspect="1"/>
            </p:cNvPicPr>
            <p:nvPr/>
          </p:nvPicPr>
          <p:blipFill>
            <a:blip r:embed="rId5"/>
            <a:stretch>
              <a:fillRect/>
            </a:stretch>
          </p:blipFill>
          <p:spPr>
            <a:xfrm>
              <a:off x="6713577" y="925521"/>
              <a:ext cx="5098053" cy="3328601"/>
            </a:xfrm>
            <a:prstGeom prst="rect">
              <a:avLst/>
            </a:prstGeom>
          </p:spPr>
        </p:pic>
        <p:sp>
          <p:nvSpPr>
            <p:cNvPr id="24" name="TextBox 23">
              <a:extLst>
                <a:ext uri="{FF2B5EF4-FFF2-40B4-BE49-F238E27FC236}">
                  <a16:creationId xmlns:a16="http://schemas.microsoft.com/office/drawing/2014/main" id="{0782681D-5185-DD45-992B-735E99893582}"/>
                </a:ext>
              </a:extLst>
            </p:cNvPr>
            <p:cNvSpPr txBox="1"/>
            <p:nvPr/>
          </p:nvSpPr>
          <p:spPr>
            <a:xfrm>
              <a:off x="7162555" y="4369371"/>
              <a:ext cx="4200096" cy="1477328"/>
            </a:xfrm>
            <a:prstGeom prst="rect">
              <a:avLst/>
            </a:prstGeom>
            <a:noFill/>
          </p:spPr>
          <p:txBody>
            <a:bodyPr wrap="square" rtlCol="0">
              <a:spAutoFit/>
            </a:bodyPr>
            <a:lstStyle/>
            <a:p>
              <a:r>
                <a:rPr lang="en-US" dirty="0">
                  <a:latin typeface="Helvetica" pitchFamily="2" charset="0"/>
                </a:rPr>
                <a:t>In the work to the left, we used a coordination graph based on heuristics. The above DICG module learns a dynamic graph based on the current agent observations.</a:t>
              </a:r>
            </a:p>
          </p:txBody>
        </p:sp>
      </p:grpSp>
    </p:spTree>
    <p:extLst>
      <p:ext uri="{BB962C8B-B14F-4D97-AF65-F5344CB8AC3E}">
        <p14:creationId xmlns:p14="http://schemas.microsoft.com/office/powerpoint/2010/main" val="3169619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39B1AFF-9048-DD45-8296-856C8FB0BD53}"/>
              </a:ext>
            </a:extLst>
          </p:cNvPr>
          <p:cNvGrpSpPr/>
          <p:nvPr/>
        </p:nvGrpSpPr>
        <p:grpSpPr>
          <a:xfrm>
            <a:off x="450770" y="235511"/>
            <a:ext cx="11181056" cy="7132978"/>
            <a:chOff x="450770" y="235511"/>
            <a:chExt cx="11181056" cy="7132978"/>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666A721-961A-5A45-9DDE-74918FED5850}"/>
                    </a:ext>
                  </a:extLst>
                </p:cNvPr>
                <p:cNvSpPr txBox="1"/>
                <p:nvPr/>
              </p:nvSpPr>
              <p:spPr>
                <a:xfrm>
                  <a:off x="6096000" y="235511"/>
                  <a:ext cx="5535826" cy="7132978"/>
                </a:xfrm>
                <a:prstGeom prst="rect">
                  <a:avLst/>
                </a:prstGeom>
                <a:noFill/>
              </p:spPr>
              <p:txBody>
                <a:bodyPr wrap="square" rtlCol="0">
                  <a:spAutoFit/>
                </a:bodyPr>
                <a:lstStyle/>
                <a:p>
                  <a:r>
                    <a:rPr lang="en-US" dirty="0">
                      <a:latin typeface="Helvetica" pitchFamily="2" charset="0"/>
                    </a:rPr>
                    <a:t>Maybe you’ve heard it said that, given enough examples, neural networks are universal function approximators. This is especially helpful if we don’t know the function but know the inputs and outputs. Well what if we know some of the function, but not all? In comes the Universal Differential Equation (UDE), a way of incorporating the form of a problem into the learning. </a:t>
                  </a:r>
                </a:p>
                <a:p>
                  <a:endParaRPr lang="en-US" dirty="0">
                    <a:latin typeface="Helvetica" pitchFamily="2" charset="0"/>
                  </a:endParaRPr>
                </a:p>
                <a:p>
                  <a:r>
                    <a:rPr lang="en-US" dirty="0">
                      <a:latin typeface="Helvetica" pitchFamily="2" charset="0"/>
                    </a:rPr>
                    <a:t>So for something simple like the </a:t>
                  </a:r>
                  <a:r>
                    <a:rPr lang="en-US" dirty="0" err="1">
                      <a:latin typeface="Helvetica" pitchFamily="2" charset="0"/>
                    </a:rPr>
                    <a:t>Lotka</a:t>
                  </a:r>
                  <a:r>
                    <a:rPr lang="en-US" dirty="0">
                      <a:latin typeface="Helvetica" pitchFamily="2" charset="0"/>
                    </a:rPr>
                    <a:t>-Volterra System, the system is as follows:</a:t>
                  </a:r>
                </a:p>
                <a:p>
                  <a:endParaRPr lang="en-US" dirty="0">
                    <a:latin typeface="Helvetica" pitchFamily="2" charset="0"/>
                  </a:endParaRPr>
                </a:p>
                <a:p>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𝑥𝑦</m:t>
                        </m:r>
                      </m:oMath>
                    </m:oMathPara>
                  </a14:m>
                  <a:endParaRPr lang="en-US" b="0" dirty="0"/>
                </a:p>
                <a:p>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𝑥</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𝑦</m:t>
                        </m:r>
                      </m:oMath>
                    </m:oMathPara>
                  </a14:m>
                  <a:endParaRPr lang="en-US" b="0" dirty="0"/>
                </a:p>
                <a:p>
                  <a:endParaRPr lang="en-US" dirty="0">
                    <a:latin typeface="Helvetica" pitchFamily="2" charset="0"/>
                  </a:endParaRPr>
                </a:p>
                <a:p>
                  <a:r>
                    <a:rPr lang="en-US" dirty="0">
                      <a:latin typeface="Helvetica" pitchFamily="2" charset="0"/>
                    </a:rPr>
                    <a:t>We can modify the above, so that we learn a component of the equations in-line with the equation solver! </a:t>
                  </a:r>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𝑦</m:t>
                        </m:r>
                      </m:oMath>
                    </m:oMathPara>
                  </a14:m>
                  <a:endParaRPr lang="en-US" b="0" dirty="0"/>
                </a:p>
                <a:p>
                  <a:endParaRPr lang="en-US" b="0" dirty="0"/>
                </a:p>
                <a:p>
                  <a:endParaRPr lang="en-US" b="0" dirty="0"/>
                </a:p>
                <a:p>
                  <a:endParaRPr lang="en-US" dirty="0"/>
                </a:p>
              </p:txBody>
            </p:sp>
          </mc:Choice>
          <mc:Fallback>
            <p:sp>
              <p:nvSpPr>
                <p:cNvPr id="4" name="TextBox 3">
                  <a:extLst>
                    <a:ext uri="{FF2B5EF4-FFF2-40B4-BE49-F238E27FC236}">
                      <a16:creationId xmlns:a16="http://schemas.microsoft.com/office/drawing/2014/main" id="{8666A721-961A-5A45-9DDE-74918FED5850}"/>
                    </a:ext>
                  </a:extLst>
                </p:cNvPr>
                <p:cNvSpPr txBox="1">
                  <a:spLocks noRot="1" noChangeAspect="1" noMove="1" noResize="1" noEditPoints="1" noAdjustHandles="1" noChangeArrowheads="1" noChangeShapeType="1" noTextEdit="1"/>
                </p:cNvSpPr>
                <p:nvPr/>
              </p:nvSpPr>
              <p:spPr>
                <a:xfrm>
                  <a:off x="6096000" y="235511"/>
                  <a:ext cx="5535826" cy="7132978"/>
                </a:xfrm>
                <a:prstGeom prst="rect">
                  <a:avLst/>
                </a:prstGeom>
                <a:blipFill>
                  <a:blip r:embed="rId4"/>
                  <a:stretch>
                    <a:fillRect l="-917" t="-356" r="-688"/>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D233B852-9862-214C-86CE-E5071997EEC5}"/>
                </a:ext>
              </a:extLst>
            </p:cNvPr>
            <p:cNvGrpSpPr/>
            <p:nvPr/>
          </p:nvGrpSpPr>
          <p:grpSpPr>
            <a:xfrm>
              <a:off x="450770" y="247867"/>
              <a:ext cx="11156342" cy="6374621"/>
              <a:chOff x="450770" y="247867"/>
              <a:chExt cx="11156342" cy="6374621"/>
            </a:xfrm>
          </p:grpSpPr>
          <p:pic>
            <p:nvPicPr>
              <p:cNvPr id="4105" name="Picture 9" descr="page33image7350224">
                <a:extLst>
                  <a:ext uri="{FF2B5EF4-FFF2-40B4-BE49-F238E27FC236}">
                    <a16:creationId xmlns:a16="http://schemas.microsoft.com/office/drawing/2014/main" id="{B0CBEA5F-5C14-3C4A-AA5F-FD9E1F6005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88" y="396883"/>
                <a:ext cx="5283301" cy="30190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BC6CEE-6458-F944-8FA6-7702275E5D67}"/>
                  </a:ext>
                </a:extLst>
              </p:cNvPr>
              <p:cNvSpPr txBox="1"/>
              <p:nvPr/>
            </p:nvSpPr>
            <p:spPr>
              <a:xfrm>
                <a:off x="593893" y="3615086"/>
                <a:ext cx="5256012" cy="1754326"/>
              </a:xfrm>
              <a:prstGeom prst="rect">
                <a:avLst/>
              </a:prstGeom>
              <a:noFill/>
            </p:spPr>
            <p:txBody>
              <a:bodyPr wrap="square" rtlCol="0">
                <a:spAutoFit/>
              </a:bodyPr>
              <a:lstStyle/>
              <a:p>
                <a:r>
                  <a:rPr lang="en-US" dirty="0">
                    <a:latin typeface="Helvetica" pitchFamily="2" charset="0"/>
                  </a:rPr>
                  <a:t>These are all synthetic images from a generative adversarial network (GAN), based on satellite data. The hope for this project is to be able to generate images from the future of regions that show what the impacts of climate change might be.</a:t>
                </a:r>
              </a:p>
            </p:txBody>
          </p:sp>
          <p:pic>
            <p:nvPicPr>
              <p:cNvPr id="7" name="Picture 6">
                <a:extLst>
                  <a:ext uri="{FF2B5EF4-FFF2-40B4-BE49-F238E27FC236}">
                    <a16:creationId xmlns:a16="http://schemas.microsoft.com/office/drawing/2014/main" id="{AF4535FC-2641-B04E-A4CD-BF1DA93FB1A4}"/>
                  </a:ext>
                </a:extLst>
              </p:cNvPr>
              <p:cNvPicPr>
                <a:picLocks noChangeAspect="1"/>
              </p:cNvPicPr>
              <p:nvPr/>
            </p:nvPicPr>
            <p:blipFill rotWithShape="1">
              <a:blip r:embed="rId6"/>
              <a:srcRect l="4288" t="11524"/>
              <a:stretch/>
            </p:blipFill>
            <p:spPr>
              <a:xfrm>
                <a:off x="566604" y="5549318"/>
                <a:ext cx="5283301" cy="783301"/>
              </a:xfrm>
              <a:prstGeom prst="rect">
                <a:avLst/>
              </a:prstGeom>
            </p:spPr>
          </p:pic>
          <p:sp>
            <p:nvSpPr>
              <p:cNvPr id="17" name="Rectangle 16">
                <a:extLst>
                  <a:ext uri="{FF2B5EF4-FFF2-40B4-BE49-F238E27FC236}">
                    <a16:creationId xmlns:a16="http://schemas.microsoft.com/office/drawing/2014/main" id="{C628F39D-C234-1C48-AD91-78E2A3E5D813}"/>
                  </a:ext>
                </a:extLst>
              </p:cNvPr>
              <p:cNvSpPr/>
              <p:nvPr/>
            </p:nvSpPr>
            <p:spPr>
              <a:xfrm>
                <a:off x="450770" y="247868"/>
                <a:ext cx="5535826" cy="6374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C62215-3B35-D447-863C-350744168B6A}"/>
                  </a:ext>
                </a:extLst>
              </p:cNvPr>
              <p:cNvSpPr/>
              <p:nvPr/>
            </p:nvSpPr>
            <p:spPr>
              <a:xfrm>
                <a:off x="6071286" y="247867"/>
                <a:ext cx="5535826" cy="6374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19186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317</Words>
  <Application>Microsoft Macintosh PowerPoint</Application>
  <PresentationFormat>Widescreen</PresentationFormat>
  <Paragraphs>23</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Calibri Light</vt:lpstr>
      <vt:lpstr>Cambria Math</vt:lpstr>
      <vt:lpstr>Helvetica</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 Morales</dc:creator>
  <cp:lastModifiedBy>Peter M. Morales</cp:lastModifiedBy>
  <cp:revision>11</cp:revision>
  <dcterms:created xsi:type="dcterms:W3CDTF">2020-06-08T14:07:30Z</dcterms:created>
  <dcterms:modified xsi:type="dcterms:W3CDTF">2020-06-08T19:12:06Z</dcterms:modified>
</cp:coreProperties>
</file>